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66" r:id="rId3"/>
    <p:sldId id="306" r:id="rId4"/>
    <p:sldId id="264" r:id="rId5"/>
    <p:sldId id="263" r:id="rId6"/>
    <p:sldId id="262" r:id="rId7"/>
    <p:sldId id="267" r:id="rId8"/>
    <p:sldId id="307" r:id="rId9"/>
    <p:sldId id="275" r:id="rId10"/>
    <p:sldId id="273" r:id="rId11"/>
    <p:sldId id="270" r:id="rId12"/>
    <p:sldId id="278" r:id="rId13"/>
    <p:sldId id="308" r:id="rId14"/>
    <p:sldId id="304" r:id="rId15"/>
    <p:sldId id="282" r:id="rId16"/>
    <p:sldId id="279" r:id="rId17"/>
    <p:sldId id="283" r:id="rId18"/>
    <p:sldId id="309" r:id="rId19"/>
    <p:sldId id="284" r:id="rId20"/>
    <p:sldId id="285" r:id="rId21"/>
    <p:sldId id="286" r:id="rId22"/>
    <p:sldId id="287" r:id="rId23"/>
    <p:sldId id="310" r:id="rId24"/>
    <p:sldId id="288" r:id="rId25"/>
    <p:sldId id="290" r:id="rId26"/>
    <p:sldId id="289" r:id="rId27"/>
    <p:sldId id="291" r:id="rId28"/>
    <p:sldId id="311" r:id="rId29"/>
    <p:sldId id="292" r:id="rId30"/>
    <p:sldId id="293" r:id="rId31"/>
    <p:sldId id="294" r:id="rId32"/>
    <p:sldId id="295" r:id="rId33"/>
    <p:sldId id="312" r:id="rId34"/>
    <p:sldId id="296" r:id="rId35"/>
    <p:sldId id="297" r:id="rId36"/>
    <p:sldId id="298" r:id="rId37"/>
    <p:sldId id="299" r:id="rId38"/>
    <p:sldId id="313" r:id="rId39"/>
    <p:sldId id="300" r:id="rId40"/>
    <p:sldId id="302" r:id="rId41"/>
    <p:sldId id="303" r:id="rId42"/>
    <p:sldId id="305" r:id="rId43"/>
    <p:sldId id="256" r:id="rId44"/>
    <p:sldId id="257" r:id="rId45"/>
    <p:sldId id="258" r:id="rId46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3" d="100"/>
          <a:sy n="93" d="100"/>
        </p:scale>
        <p:origin x="4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6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1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9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3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1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8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1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3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1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60497-B668-4A17-9AEB-5CB82A592B51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D9DBD-DFF7-4E90-A32F-C0444706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g"/><Relationship Id="rId5" Type="http://schemas.openxmlformats.org/officeDocument/2006/relationships/image" Target="../media/image119.jpeg"/><Relationship Id="rId4" Type="http://schemas.openxmlformats.org/officeDocument/2006/relationships/image" Target="../media/image11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jpeg"/><Relationship Id="rId4" Type="http://schemas.openxmlformats.org/officeDocument/2006/relationships/image" Target="../media/image12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67" y="702379"/>
            <a:ext cx="8042788" cy="1887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561" y="3496693"/>
            <a:ext cx="10520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lgerian" panose="04020705040A02060702" pitchFamily="82" charset="0"/>
              </a:rPr>
              <a:t>LUBBOCK 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78831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smtClean="0"/>
              <a:t>BODY TRANSFORMATION </a:t>
            </a:r>
          </a:p>
          <a:p>
            <a:pPr algn="ctr"/>
            <a:r>
              <a:rPr lang="en-US" sz="6600" b="1" i="1" dirty="0" smtClean="0"/>
              <a:t>CHALLENGE</a:t>
            </a:r>
            <a:endParaRPr 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374608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6867" y="191665"/>
            <a:ext cx="35916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2ND PLACE WEIGHT LOSS</a:t>
            </a:r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NICOLE ALVIDREZ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WEIGHT LOSS – 18.00 lbs.</a:t>
            </a:r>
          </a:p>
          <a:p>
            <a:pPr algn="ctr"/>
            <a:r>
              <a:rPr lang="en-US" sz="2400" dirty="0" smtClean="0"/>
              <a:t>WEIGHT LOSS % - 11.92%</a:t>
            </a:r>
          </a:p>
          <a:p>
            <a:pPr algn="ctr"/>
            <a:r>
              <a:rPr lang="en-US" sz="2400" dirty="0" smtClean="0"/>
              <a:t>BODY FAT LOSS – 5.30%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6"/>
            <a:ext cx="437197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26" y="0"/>
            <a:ext cx="4390674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457419" y="3066634"/>
            <a:ext cx="3163330" cy="3497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Weight-Loss Claimer: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Consumers who use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Herbalife</a:t>
            </a: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®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8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7104" y="359371"/>
            <a:ext cx="38289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PLACE WEIGHT LOSS</a:t>
            </a:r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VIRGINIA HERNANDEZ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WEIGHT LOSS – 26.60lbs.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WEIGHT LOSS % - 13.09%</a:t>
            </a:r>
          </a:p>
          <a:p>
            <a:pPr algn="ctr"/>
            <a:r>
              <a:rPr lang="en-US" sz="2400" dirty="0" smtClean="0"/>
              <a:t>BODY FAT LOSS – .70%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0819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47" y="0"/>
            <a:ext cx="4201015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457418" y="3186424"/>
            <a:ext cx="3402977" cy="337809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Weight-Loss Claimer: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Consumers who use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Herbalife</a:t>
            </a: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®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2" y="141940"/>
            <a:ext cx="10058400" cy="236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472" y="2999292"/>
            <a:ext cx="1052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gerian" panose="04020705040A02060702" pitchFamily="82" charset="0"/>
              </a:rPr>
              <a:t> BTC - MARCH 2015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078" y="4141978"/>
            <a:ext cx="9969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/>
              <a:t>OVER 40 TRANSFORMATION - FEMALE</a:t>
            </a:r>
            <a:endParaRPr lang="en-US" sz="5400" b="1" i="1" dirty="0"/>
          </a:p>
        </p:txBody>
      </p:sp>
    </p:spTree>
    <p:extLst>
      <p:ext uri="{BB962C8B-B14F-4D97-AF65-F5344CB8AC3E}">
        <p14:creationId xmlns:p14="http://schemas.microsoft.com/office/powerpoint/2010/main" val="4106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72274" y="4595149"/>
            <a:ext cx="9664860" cy="1180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7306" y="2939970"/>
            <a:ext cx="8380071" cy="1082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46" y="259927"/>
            <a:ext cx="6213988" cy="1458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024" y="2094271"/>
            <a:ext cx="1193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HONORABLE MENTION – FEMALE OVER 40 TRANSFORMATION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013" y="2821859"/>
            <a:ext cx="866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DIANA NEIGHLY: </a:t>
            </a:r>
            <a:r>
              <a:rPr lang="en-US" sz="3600" dirty="0"/>
              <a:t>WEIGHT LOSS </a:t>
            </a:r>
            <a:r>
              <a:rPr lang="en-US" sz="3600" dirty="0" smtClean="0"/>
              <a:t>% - 3.93%</a:t>
            </a:r>
            <a:endParaRPr lang="en-US" sz="3600" dirty="0"/>
          </a:p>
          <a:p>
            <a:pPr algn="ctr"/>
            <a:r>
              <a:rPr lang="en-US" sz="3600" dirty="0" smtClean="0"/>
              <a:t>6.30 LBS</a:t>
            </a:r>
            <a:r>
              <a:rPr lang="en-US" sz="3600" dirty="0"/>
              <a:t>.   BODY FAT LOSS – </a:t>
            </a:r>
            <a:r>
              <a:rPr lang="en-US" sz="3600" dirty="0" smtClean="0"/>
              <a:t>1.30%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55343" y="4676406"/>
            <a:ext cx="976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JENNIFER LANGWELL:  WEIGHT LOSS % - .14%</a:t>
            </a:r>
          </a:p>
          <a:p>
            <a:pPr algn="ctr"/>
            <a:r>
              <a:rPr lang="en-US" sz="3600" dirty="0" smtClean="0"/>
              <a:t>.20 LBS.   BODY FAT LOSS – 3.60%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60606" y="5785886"/>
            <a:ext cx="11366920" cy="1072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55" y="-44246"/>
            <a:ext cx="2406660" cy="4278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01" y="4410292"/>
            <a:ext cx="2270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KATHY ENRIQUEZ</a:t>
            </a:r>
          </a:p>
          <a:p>
            <a:pPr algn="ctr"/>
            <a:r>
              <a:rPr lang="en-US" sz="2000" dirty="0" smtClean="0"/>
              <a:t>3RD PLACE</a:t>
            </a:r>
            <a:br>
              <a:rPr lang="en-US" sz="2000" dirty="0" smtClean="0"/>
            </a:br>
            <a:endParaRPr lang="en-US" sz="2000" dirty="0" smtClean="0"/>
          </a:p>
          <a:p>
            <a:pPr algn="ctr"/>
            <a:r>
              <a:rPr lang="en-US" dirty="0" smtClean="0"/>
              <a:t>OVER 40 TRAMSFORMATION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148"/>
            <a:ext cx="2344993" cy="41688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91" y="2608254"/>
            <a:ext cx="2050026" cy="4182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05" y="0"/>
            <a:ext cx="2250973" cy="40017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90" y="2296048"/>
            <a:ext cx="2627610" cy="45619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09" y="2608254"/>
            <a:ext cx="2545502" cy="424974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348533" y="5654106"/>
            <a:ext cx="9633777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12" y="-880"/>
            <a:ext cx="2579021" cy="43034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9699" y="4303455"/>
            <a:ext cx="227079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ANGELA FLOYD</a:t>
            </a:r>
          </a:p>
          <a:p>
            <a:pPr algn="ctr"/>
            <a:r>
              <a:rPr lang="en-US" sz="2000" dirty="0" smtClean="0"/>
              <a:t>2ND PLACE</a:t>
            </a:r>
            <a:br>
              <a:rPr lang="en-US" sz="2000" dirty="0" smtClean="0"/>
            </a:br>
            <a:endParaRPr lang="en-US" sz="2000" dirty="0" smtClean="0"/>
          </a:p>
          <a:p>
            <a:pPr algn="ctr"/>
            <a:r>
              <a:rPr lang="en-US" dirty="0" smtClean="0"/>
              <a:t>OVER 40 TRAMSFORMATION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27817" cy="4303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90" y="2510807"/>
            <a:ext cx="2606850" cy="4347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33" y="2640064"/>
            <a:ext cx="2364903" cy="4217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46" y="-880"/>
            <a:ext cx="2253721" cy="42587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9" y="2426914"/>
            <a:ext cx="2487561" cy="443670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348533" y="5654106"/>
            <a:ext cx="9633777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0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60" y="0"/>
            <a:ext cx="2634868" cy="4237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11" y="2311568"/>
            <a:ext cx="2365698" cy="4517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8994" y="4375961"/>
            <a:ext cx="23692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LIBBY   CLARK</a:t>
            </a:r>
            <a:br>
              <a:rPr lang="en-US" sz="2400" dirty="0" smtClean="0"/>
            </a:b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OVER 40 TRAMSFORMATION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22" y="-19517"/>
            <a:ext cx="2364930" cy="4257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55" y="2399139"/>
            <a:ext cx="2582976" cy="4458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" y="0"/>
            <a:ext cx="2592474" cy="4320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19" y="2694039"/>
            <a:ext cx="2342352" cy="41639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2850" y="5606191"/>
            <a:ext cx="98494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</a:p>
        </p:txBody>
      </p:sp>
    </p:spTree>
    <p:extLst>
      <p:ext uri="{BB962C8B-B14F-4D97-AF65-F5344CB8AC3E}">
        <p14:creationId xmlns:p14="http://schemas.microsoft.com/office/powerpoint/2010/main" val="17714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2" y="141940"/>
            <a:ext cx="10058400" cy="236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472" y="2999292"/>
            <a:ext cx="1052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gerian" panose="04020705040A02060702" pitchFamily="82" charset="0"/>
              </a:rPr>
              <a:t>BTC - MARCH 2015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161" y="4141978"/>
            <a:ext cx="9969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/>
              <a:t>OVER 40 TRANSFORMATION - MALE</a:t>
            </a:r>
            <a:endParaRPr lang="en-US" sz="5400" b="1" i="1" dirty="0"/>
          </a:p>
        </p:txBody>
      </p:sp>
    </p:spTree>
    <p:extLst>
      <p:ext uri="{BB962C8B-B14F-4D97-AF65-F5344CB8AC3E}">
        <p14:creationId xmlns:p14="http://schemas.microsoft.com/office/powerpoint/2010/main" val="4380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72274" y="4595149"/>
            <a:ext cx="9664860" cy="1180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7306" y="2939970"/>
            <a:ext cx="8380071" cy="1082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46" y="259927"/>
            <a:ext cx="6213988" cy="1458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024" y="2094271"/>
            <a:ext cx="1193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HONORABLE MENTION – MALE OVER 40 TRANSFORMATION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013" y="2821859"/>
            <a:ext cx="866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KENNETH KING </a:t>
            </a:r>
            <a:r>
              <a:rPr lang="en-US" sz="3600" dirty="0"/>
              <a:t>– WEIGHT LOSS % </a:t>
            </a:r>
            <a:r>
              <a:rPr lang="en-US" sz="3600" dirty="0" smtClean="0"/>
              <a:t>2.98</a:t>
            </a:r>
            <a:endParaRPr lang="en-US" sz="3600" dirty="0"/>
          </a:p>
          <a:p>
            <a:pPr algn="ctr"/>
            <a:r>
              <a:rPr lang="en-US" sz="3600" dirty="0" smtClean="0"/>
              <a:t>6.00 LBS</a:t>
            </a:r>
            <a:r>
              <a:rPr lang="en-US" sz="3600" dirty="0"/>
              <a:t>.   BODY FAT LOSS – </a:t>
            </a:r>
            <a:r>
              <a:rPr lang="en-US" sz="3600" dirty="0" smtClean="0"/>
              <a:t>4.00%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55343" y="4676406"/>
            <a:ext cx="976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CARLOS ALVAREZ – WEIGHT LOSS % 2.84</a:t>
            </a:r>
          </a:p>
          <a:p>
            <a:pPr algn="ctr"/>
            <a:r>
              <a:rPr lang="en-US" sz="3600" dirty="0" smtClean="0"/>
              <a:t>4.40 LBS.   BODY FAT LOSS – 1.50%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3320" y="5785886"/>
            <a:ext cx="11304205" cy="1072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1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09" y="-12328"/>
            <a:ext cx="2473790" cy="4388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05" y="0"/>
            <a:ext cx="2689979" cy="4772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34" y="4375961"/>
            <a:ext cx="209167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BLAIR SCHAFFER</a:t>
            </a:r>
            <a:br>
              <a:rPr lang="en-US" sz="2400" dirty="0" smtClean="0"/>
            </a:b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OVER 40 TRAMSFORMATION</a:t>
            </a:r>
          </a:p>
          <a:p>
            <a:pPr algn="ctr"/>
            <a:r>
              <a:rPr lang="en-US" dirty="0" smtClean="0"/>
              <a:t>MALE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5499" cy="4178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12" y="2679290"/>
            <a:ext cx="2355499" cy="4178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30" y="2798671"/>
            <a:ext cx="2288205" cy="40593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311" y="2798671"/>
            <a:ext cx="2288205" cy="405932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204745" y="5654106"/>
            <a:ext cx="9777565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67" y="702379"/>
            <a:ext cx="8042788" cy="1887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1511189" y="3671865"/>
            <a:ext cx="91407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/>
              <a:t>MALE WEIGHT LOSS</a:t>
            </a:r>
          </a:p>
          <a:p>
            <a:pPr algn="ctr"/>
            <a:r>
              <a:rPr lang="en-US" sz="4800" dirty="0" smtClean="0"/>
              <a:t>(</a:t>
            </a:r>
            <a:r>
              <a:rPr lang="en-US" sz="4800" dirty="0"/>
              <a:t>Based solely on Weight Loss %)</a:t>
            </a:r>
          </a:p>
          <a:p>
            <a:pPr algn="ctr"/>
            <a:endParaRPr lang="en-US" sz="8000" b="1" i="1" dirty="0"/>
          </a:p>
        </p:txBody>
      </p:sp>
    </p:spTree>
    <p:extLst>
      <p:ext uri="{BB962C8B-B14F-4D97-AF65-F5344CB8AC3E}">
        <p14:creationId xmlns:p14="http://schemas.microsoft.com/office/powerpoint/2010/main" val="3190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24" y="13273"/>
            <a:ext cx="2581582" cy="4413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10" y="0"/>
            <a:ext cx="2256161" cy="4427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34" y="4375961"/>
            <a:ext cx="20916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ROBERT HENRY</a:t>
            </a:r>
            <a:br>
              <a:rPr lang="en-US" sz="2400" dirty="0" smtClean="0"/>
            </a:b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OVER 40 TRAMSFORMATION</a:t>
            </a:r>
          </a:p>
          <a:p>
            <a:pPr algn="ctr"/>
            <a:r>
              <a:rPr lang="en-US" dirty="0" smtClean="0"/>
              <a:t>MALE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3015" cy="4199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98" y="2482039"/>
            <a:ext cx="2461478" cy="4375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46" y="2482039"/>
            <a:ext cx="2187336" cy="43561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89" y="2482039"/>
            <a:ext cx="2642211" cy="437596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348533" y="5654106"/>
            <a:ext cx="9657741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chemeClr val="tx1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chemeClr val="tx1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chemeClr val="tx1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9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07226" cy="4457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35" y="-14749"/>
            <a:ext cx="2835046" cy="4079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72" y="2961622"/>
            <a:ext cx="2922283" cy="38963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34" y="4375961"/>
            <a:ext cx="209167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SAMUEL SHERMAN</a:t>
            </a:r>
            <a:br>
              <a:rPr lang="en-US" sz="2400" dirty="0" smtClean="0"/>
            </a:br>
            <a:r>
              <a:rPr lang="en-US" sz="2000" dirty="0" smtClean="0"/>
              <a:t>1ST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OVER 40 TRAMSFORMATION</a:t>
            </a:r>
          </a:p>
          <a:p>
            <a:pPr algn="ctr"/>
            <a:r>
              <a:rPr lang="en-US" dirty="0" smtClean="0"/>
              <a:t>MALE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87" y="-14749"/>
            <a:ext cx="2526445" cy="3942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72" y="2961623"/>
            <a:ext cx="3061252" cy="3896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44" y="2961622"/>
            <a:ext cx="3045445" cy="389637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348533" y="5654106"/>
            <a:ext cx="9657741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6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2" y="141940"/>
            <a:ext cx="10058400" cy="236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472" y="2999292"/>
            <a:ext cx="1052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gerian" panose="04020705040A02060702" pitchFamily="82" charset="0"/>
              </a:rPr>
              <a:t>BTC - MARCH 2015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078" y="4663088"/>
            <a:ext cx="9969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/>
              <a:t> FEMALE TRANSFORMATION </a:t>
            </a:r>
            <a:endParaRPr lang="en-US" sz="5400" b="1" i="1" dirty="0"/>
          </a:p>
        </p:txBody>
      </p:sp>
    </p:spTree>
    <p:extLst>
      <p:ext uri="{BB962C8B-B14F-4D97-AF65-F5344CB8AC3E}">
        <p14:creationId xmlns:p14="http://schemas.microsoft.com/office/powerpoint/2010/main" val="42851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72274" y="4595149"/>
            <a:ext cx="9664860" cy="1180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7306" y="2939970"/>
            <a:ext cx="8380071" cy="1082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46" y="259927"/>
            <a:ext cx="6213988" cy="1458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024" y="2094271"/>
            <a:ext cx="1193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HONORABLE MENTION – FEMALE TRANSFORMATION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013" y="2821859"/>
            <a:ext cx="866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CATLIN STEHIK: </a:t>
            </a:r>
            <a:r>
              <a:rPr lang="en-US" sz="3600" dirty="0"/>
              <a:t>WEIGHT LOSS </a:t>
            </a:r>
            <a:r>
              <a:rPr lang="en-US" sz="3600" dirty="0" smtClean="0"/>
              <a:t>% - 8.36%</a:t>
            </a:r>
            <a:endParaRPr lang="en-US" sz="3600" dirty="0"/>
          </a:p>
          <a:p>
            <a:pPr algn="ctr"/>
            <a:r>
              <a:rPr lang="en-US" sz="3600" dirty="0" smtClean="0"/>
              <a:t>22.30 LBS</a:t>
            </a:r>
            <a:r>
              <a:rPr lang="en-US" sz="3600" dirty="0"/>
              <a:t>.   BODY FAT LOSS – </a:t>
            </a:r>
            <a:r>
              <a:rPr lang="en-US" sz="3600" dirty="0" smtClean="0"/>
              <a:t>3.60%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55343" y="4676406"/>
            <a:ext cx="976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LORENA POSADAS:  WEIGHT LOSS % - 6.64%</a:t>
            </a:r>
          </a:p>
          <a:p>
            <a:pPr algn="ctr"/>
            <a:r>
              <a:rPr lang="en-US" sz="3600" dirty="0" smtClean="0"/>
              <a:t>8.60 LBS.   BODY FAT LOSS – 3.60%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91963" y="5785886"/>
            <a:ext cx="11335563" cy="1072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5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9" y="0"/>
            <a:ext cx="2451470" cy="4477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34" y="4375961"/>
            <a:ext cx="209167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SAMANTHA</a:t>
            </a:r>
          </a:p>
          <a:p>
            <a:pPr algn="ctr"/>
            <a:r>
              <a:rPr lang="en-US" sz="2400" dirty="0" smtClean="0"/>
              <a:t>MORENO</a:t>
            </a:r>
            <a:br>
              <a:rPr lang="en-US" sz="2400" dirty="0" smtClean="0"/>
            </a:br>
            <a:r>
              <a:rPr lang="en-US" sz="2000" dirty="0" smtClean="0"/>
              <a:t>3RD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BEST FEMALE</a:t>
            </a:r>
          </a:p>
          <a:p>
            <a:pPr algn="ctr"/>
            <a:r>
              <a:rPr lang="en-US" dirty="0" smtClean="0"/>
              <a:t>TRAMSFORMATION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" y="0"/>
            <a:ext cx="2291208" cy="4439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17" y="2629176"/>
            <a:ext cx="2143515" cy="422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11" y="2462653"/>
            <a:ext cx="2723535" cy="4395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573" y="50987"/>
            <a:ext cx="2306005" cy="4375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92" y="2623603"/>
            <a:ext cx="2421608" cy="422882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348533" y="5654106"/>
            <a:ext cx="9657741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34" y="4375961"/>
            <a:ext cx="20916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MIKKA MILLER</a:t>
            </a:r>
            <a:br>
              <a:rPr lang="en-US" sz="2400" dirty="0" smtClean="0"/>
            </a:br>
            <a:r>
              <a:rPr lang="en-US" sz="2000" dirty="0" smtClean="0"/>
              <a:t>2ND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BEST FEMALE</a:t>
            </a:r>
          </a:p>
          <a:p>
            <a:pPr algn="ctr"/>
            <a:r>
              <a:rPr lang="en-US" dirty="0" smtClean="0"/>
              <a:t>TRAMSFORMATION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28568" cy="4398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59" y="0"/>
            <a:ext cx="2447810" cy="4541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45" y="2428406"/>
            <a:ext cx="2599234" cy="4429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3" y="2453060"/>
            <a:ext cx="2707079" cy="4404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59" y="0"/>
            <a:ext cx="2137125" cy="4247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868" y="2615381"/>
            <a:ext cx="2323132" cy="424261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348533" y="5654106"/>
            <a:ext cx="9657741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8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36" y="0"/>
            <a:ext cx="2289007" cy="4375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03" y="0"/>
            <a:ext cx="2623648" cy="44933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34" y="4375961"/>
            <a:ext cx="209167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KRISTIN BOND</a:t>
            </a:r>
          </a:p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1ST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BEST FEMALE</a:t>
            </a:r>
          </a:p>
          <a:p>
            <a:pPr algn="ctr"/>
            <a:r>
              <a:rPr lang="en-US" dirty="0" smtClean="0"/>
              <a:t>TRAMSFORMATION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57584" cy="4375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40" y="2811706"/>
            <a:ext cx="2112105" cy="4046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94" y="2769926"/>
            <a:ext cx="2505751" cy="4088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28" y="2630129"/>
            <a:ext cx="2229572" cy="422787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540250" y="5654106"/>
            <a:ext cx="9651750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30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2" y="141940"/>
            <a:ext cx="10058400" cy="236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472" y="2999292"/>
            <a:ext cx="1052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gerian" panose="04020705040A02060702" pitchFamily="82" charset="0"/>
              </a:rPr>
              <a:t>BTC - MARCH 2015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078" y="4663088"/>
            <a:ext cx="9969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 </a:t>
            </a:r>
            <a:r>
              <a:rPr lang="en-US" sz="5400" b="1" i="1" dirty="0" smtClean="0"/>
              <a:t>MALE TRANSFORMATION </a:t>
            </a:r>
            <a:endParaRPr lang="en-US" sz="5400" b="1" i="1" dirty="0"/>
          </a:p>
        </p:txBody>
      </p:sp>
    </p:spTree>
    <p:extLst>
      <p:ext uri="{BB962C8B-B14F-4D97-AF65-F5344CB8AC3E}">
        <p14:creationId xmlns:p14="http://schemas.microsoft.com/office/powerpoint/2010/main" val="65359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72274" y="4595149"/>
            <a:ext cx="9664860" cy="1180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7306" y="2939970"/>
            <a:ext cx="8380071" cy="1082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46" y="259927"/>
            <a:ext cx="6213988" cy="1458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024" y="2094271"/>
            <a:ext cx="1193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HONORABLE MENTION – MALE TRANSFORMATION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013" y="2821859"/>
            <a:ext cx="866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JACOB RAMOS: WEIGHT </a:t>
            </a:r>
            <a:r>
              <a:rPr lang="en-US" sz="3600" dirty="0"/>
              <a:t>LOSS </a:t>
            </a:r>
            <a:r>
              <a:rPr lang="en-US" sz="3600" dirty="0" smtClean="0"/>
              <a:t>% - 7.05%</a:t>
            </a:r>
            <a:endParaRPr lang="en-US" sz="3600" dirty="0"/>
          </a:p>
          <a:p>
            <a:pPr algn="ctr"/>
            <a:r>
              <a:rPr lang="en-US" sz="3600" dirty="0" smtClean="0"/>
              <a:t>18.80 LBS</a:t>
            </a:r>
            <a:r>
              <a:rPr lang="en-US" sz="3600" dirty="0"/>
              <a:t>.   BODY FAT LOSS – </a:t>
            </a:r>
            <a:r>
              <a:rPr lang="en-US" sz="3600" dirty="0" smtClean="0"/>
              <a:t>1.00%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55343" y="4676406"/>
            <a:ext cx="976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RICARDO FLORES:  WEIGHT LOSS % - 8.25%</a:t>
            </a:r>
          </a:p>
          <a:p>
            <a:pPr algn="ctr"/>
            <a:r>
              <a:rPr lang="en-US" sz="3600" dirty="0" smtClean="0"/>
              <a:t>16.60 LBS.   BODY FAT LOSS – 4.50%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60606" y="5785886"/>
            <a:ext cx="11366920" cy="1072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45" y="-53668"/>
            <a:ext cx="2393019" cy="3750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25071" y="4375961"/>
            <a:ext cx="238528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RUSTON</a:t>
            </a:r>
          </a:p>
          <a:p>
            <a:pPr algn="ctr"/>
            <a:r>
              <a:rPr lang="en-US" sz="2400" dirty="0" smtClean="0"/>
              <a:t>SCARBROUGH</a:t>
            </a:r>
          </a:p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3RD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BEST MALE</a:t>
            </a:r>
          </a:p>
          <a:p>
            <a:pPr algn="ctr"/>
            <a:r>
              <a:rPr lang="en-US" dirty="0" smtClean="0"/>
              <a:t>TRAMSFORMATION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2900" cy="3771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772" y="2779461"/>
            <a:ext cx="2250228" cy="4078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21" y="0"/>
            <a:ext cx="2998314" cy="3647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79" y="2983631"/>
            <a:ext cx="3145204" cy="3874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49" y="3430916"/>
            <a:ext cx="3052388" cy="342708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348533" y="5654106"/>
            <a:ext cx="9657741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97306" y="4595149"/>
            <a:ext cx="8380071" cy="1180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7306" y="2939970"/>
            <a:ext cx="8380071" cy="1082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46" y="259927"/>
            <a:ext cx="6213988" cy="1458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9703" y="2094271"/>
            <a:ext cx="929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HONORABLE MENTION – MALE WEIGHT LOSS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013" y="2821859"/>
            <a:ext cx="866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SHEA </a:t>
            </a:r>
            <a:r>
              <a:rPr lang="en-US" sz="3600" dirty="0" smtClean="0"/>
              <a:t>FLOYD:  </a:t>
            </a:r>
            <a:r>
              <a:rPr lang="en-US" sz="3600" dirty="0"/>
              <a:t>WEIGHT </a:t>
            </a:r>
            <a:r>
              <a:rPr lang="en-US" sz="3600" dirty="0" smtClean="0"/>
              <a:t>LOSS % </a:t>
            </a:r>
            <a:r>
              <a:rPr lang="en-US" sz="3600" dirty="0"/>
              <a:t>- 8.29% </a:t>
            </a:r>
          </a:p>
          <a:p>
            <a:pPr algn="ctr"/>
            <a:r>
              <a:rPr lang="en-US" sz="3600" dirty="0"/>
              <a:t>21.40 </a:t>
            </a:r>
            <a:r>
              <a:rPr lang="en-US" sz="3600" dirty="0" smtClean="0"/>
              <a:t>LBS.   </a:t>
            </a:r>
            <a:r>
              <a:rPr lang="en-US" sz="3600" dirty="0"/>
              <a:t>BODY FAT LOSS – 4.60%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7306" y="4595149"/>
            <a:ext cx="8380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KEITH DRONES:  WEIGHT LOSS % - 8.39%</a:t>
            </a:r>
          </a:p>
          <a:p>
            <a:pPr algn="ctr"/>
            <a:r>
              <a:rPr lang="en-US" sz="3600" dirty="0" smtClean="0"/>
              <a:t>21.10 LBS.   BODY FAT LOSS – 4.00%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40710" y="5785886"/>
            <a:ext cx="10786815" cy="1072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43781" cy="4755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64" y="0"/>
            <a:ext cx="2252570" cy="4660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92" y="0"/>
            <a:ext cx="3165249" cy="466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56" y="2874503"/>
            <a:ext cx="2496799" cy="3983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4665" y="4755410"/>
            <a:ext cx="209167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CHUCKIE</a:t>
            </a:r>
          </a:p>
          <a:p>
            <a:pPr algn="ctr"/>
            <a:r>
              <a:rPr lang="en-US" sz="2400" dirty="0" smtClean="0"/>
              <a:t>CASTILLO</a:t>
            </a:r>
          </a:p>
          <a:p>
            <a:pPr algn="ctr"/>
            <a:r>
              <a:rPr lang="en-US" sz="2000" dirty="0" smtClean="0"/>
              <a:t>2ND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BEST MALE</a:t>
            </a:r>
          </a:p>
          <a:p>
            <a:pPr algn="ctr"/>
            <a:r>
              <a:rPr lang="en-US" dirty="0" smtClean="0"/>
              <a:t>TRAMSFORMATION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71" y="2927309"/>
            <a:ext cx="2720422" cy="3977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75" y="2974258"/>
            <a:ext cx="1775425" cy="388374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420427" y="5773896"/>
            <a:ext cx="9202413" cy="91040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5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19" y="0"/>
            <a:ext cx="2685567" cy="4313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34" y="4375961"/>
            <a:ext cx="209167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SPENCER</a:t>
            </a:r>
          </a:p>
          <a:p>
            <a:pPr algn="ctr"/>
            <a:r>
              <a:rPr lang="en-US" sz="2400" dirty="0" smtClean="0"/>
              <a:t>BRAZIEL</a:t>
            </a:r>
            <a:br>
              <a:rPr lang="en-US" sz="2400" dirty="0" smtClean="0"/>
            </a:br>
            <a:r>
              <a:rPr lang="en-US" sz="2000" dirty="0" smtClean="0"/>
              <a:t>1ST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BEST MALE</a:t>
            </a:r>
          </a:p>
          <a:p>
            <a:pPr algn="ctr"/>
            <a:r>
              <a:rPr lang="en-US" dirty="0" smtClean="0"/>
              <a:t>TRAMSFORMATION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33875" cy="4375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85" y="2482039"/>
            <a:ext cx="2461478" cy="4375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63" y="2482039"/>
            <a:ext cx="2461478" cy="4375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41" y="0"/>
            <a:ext cx="2053217" cy="4364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07" y="2445941"/>
            <a:ext cx="2481783" cy="441205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372497" y="5654106"/>
            <a:ext cx="9819503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58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2" y="141940"/>
            <a:ext cx="10058400" cy="236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472" y="2999292"/>
            <a:ext cx="1052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gerian" panose="04020705040A02060702" pitchFamily="82" charset="0"/>
              </a:rPr>
              <a:t>BTC  MARCH 2015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078" y="4663088"/>
            <a:ext cx="9969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/>
              <a:t>FEMALE – BODY SCULPTING </a:t>
            </a:r>
            <a:endParaRPr lang="en-US" sz="5400" b="1" i="1" dirty="0"/>
          </a:p>
        </p:txBody>
      </p:sp>
    </p:spTree>
    <p:extLst>
      <p:ext uri="{BB962C8B-B14F-4D97-AF65-F5344CB8AC3E}">
        <p14:creationId xmlns:p14="http://schemas.microsoft.com/office/powerpoint/2010/main" val="28449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72274" y="4595149"/>
            <a:ext cx="9664860" cy="1180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7306" y="2939970"/>
            <a:ext cx="8380071" cy="1082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46" y="259927"/>
            <a:ext cx="6213988" cy="1458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024" y="2094271"/>
            <a:ext cx="1193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HONORABLE MENTION – FEMALE BODY SCULPTING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9277" y="2821859"/>
            <a:ext cx="8958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CHANNING IVERSON </a:t>
            </a:r>
            <a:r>
              <a:rPr lang="en-US" sz="3600" dirty="0"/>
              <a:t>– WEIGHT LOSS </a:t>
            </a:r>
            <a:r>
              <a:rPr lang="en-US" sz="3600" dirty="0" smtClean="0"/>
              <a:t>% - 5.11% 6.20LBS</a:t>
            </a:r>
            <a:r>
              <a:rPr lang="en-US" sz="3600" dirty="0"/>
              <a:t>.   BODY FAT LOSS – </a:t>
            </a:r>
            <a:r>
              <a:rPr lang="en-US" sz="3600" dirty="0" smtClean="0"/>
              <a:t>.90%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55343" y="4676406"/>
            <a:ext cx="976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ABBY HARRISON – WEIGHT LOSS % - 1.84%</a:t>
            </a:r>
          </a:p>
          <a:p>
            <a:pPr algn="ctr"/>
            <a:r>
              <a:rPr lang="en-US" sz="3600" dirty="0" smtClean="0"/>
              <a:t>2.40 LBS.   BODY FAT LOSS – 6.40%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7391" y="5785886"/>
            <a:ext cx="11210135" cy="1072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15" y="-98322"/>
            <a:ext cx="2064489" cy="4682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73" y="0"/>
            <a:ext cx="2561413" cy="4262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34" y="4375961"/>
            <a:ext cx="209167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KALEY</a:t>
            </a:r>
          </a:p>
          <a:p>
            <a:pPr algn="ctr"/>
            <a:r>
              <a:rPr lang="en-US" sz="2400" dirty="0" smtClean="0"/>
              <a:t>MOORE</a:t>
            </a:r>
          </a:p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3RD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FEMALE</a:t>
            </a:r>
          </a:p>
          <a:p>
            <a:pPr algn="ctr"/>
            <a:r>
              <a:rPr lang="en-US" dirty="0" smtClean="0"/>
              <a:t>BODY SCULPTING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7897" cy="4408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12" y="2374490"/>
            <a:ext cx="2526098" cy="44835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14" y="2374490"/>
            <a:ext cx="2492154" cy="4528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74" y="2202535"/>
            <a:ext cx="2207665" cy="470060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348533" y="5654106"/>
            <a:ext cx="9657741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6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34" y="4375961"/>
            <a:ext cx="209167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MINDY</a:t>
            </a:r>
            <a:br>
              <a:rPr lang="en-US" sz="2400" dirty="0" smtClean="0"/>
            </a:br>
            <a:r>
              <a:rPr lang="en-US" sz="2400" dirty="0" smtClean="0"/>
              <a:t>FLORES</a:t>
            </a:r>
          </a:p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/>
              <a:t> </a:t>
            </a:r>
            <a:r>
              <a:rPr lang="en-US" sz="2000" dirty="0" smtClean="0"/>
              <a:t>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FEMALE</a:t>
            </a:r>
          </a:p>
          <a:p>
            <a:pPr algn="ctr"/>
            <a:r>
              <a:rPr lang="en-US" dirty="0" smtClean="0"/>
              <a:t>BODY SCULPTING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" y="0"/>
            <a:ext cx="2209701" cy="4237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19" y="0"/>
            <a:ext cx="2374524" cy="4237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04" y="2190134"/>
            <a:ext cx="2599723" cy="4729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27" y="0"/>
            <a:ext cx="1917121" cy="4237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13" y="2136649"/>
            <a:ext cx="2190706" cy="4721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35" y="2251586"/>
            <a:ext cx="1982544" cy="460641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348533" y="5654106"/>
            <a:ext cx="9657741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28" y="32932"/>
            <a:ext cx="2520875" cy="44815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739754"/>
            <a:ext cx="209167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SHELBY</a:t>
            </a:r>
            <a:br>
              <a:rPr lang="en-US" sz="2400" dirty="0" smtClean="0"/>
            </a:br>
            <a:r>
              <a:rPr lang="en-US" sz="2400" dirty="0" smtClean="0"/>
              <a:t>BANDA</a:t>
            </a:r>
            <a:br>
              <a:rPr lang="en-US" sz="2400" dirty="0" smtClean="0"/>
            </a:br>
            <a:r>
              <a:rPr lang="en-US" sz="2000" dirty="0" smtClean="0"/>
              <a:t>1ST PLACE</a:t>
            </a:r>
          </a:p>
          <a:p>
            <a:endParaRPr lang="en-US" sz="2000" dirty="0" smtClean="0"/>
          </a:p>
          <a:p>
            <a:pPr algn="ctr"/>
            <a:r>
              <a:rPr lang="en-US" dirty="0" smtClean="0"/>
              <a:t>FEMALE</a:t>
            </a:r>
          </a:p>
          <a:p>
            <a:pPr algn="ctr"/>
            <a:r>
              <a:rPr lang="en-US" dirty="0" smtClean="0"/>
              <a:t>BODY SCULPTING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11" y="32932"/>
            <a:ext cx="2612728" cy="4565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" y="55560"/>
            <a:ext cx="2271252" cy="4542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52" y="2315498"/>
            <a:ext cx="2480262" cy="4542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83" y="2394155"/>
            <a:ext cx="2706165" cy="4463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15" y="2394155"/>
            <a:ext cx="2252485" cy="446384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348533" y="5654106"/>
            <a:ext cx="9657741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3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2" y="141940"/>
            <a:ext cx="10058400" cy="236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215001"/>
            <a:ext cx="1078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gerian" panose="04020705040A02060702" pitchFamily="82" charset="0"/>
              </a:rPr>
              <a:t>BTC - MARCH 2015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078" y="4663088"/>
            <a:ext cx="9969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MALE – MUSCLE DEFINITION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109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72274" y="4595149"/>
            <a:ext cx="9664860" cy="1180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7306" y="2939970"/>
            <a:ext cx="8380071" cy="1082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46" y="259927"/>
            <a:ext cx="6213988" cy="1458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024" y="2094271"/>
            <a:ext cx="1193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HONORABLE MENTION – MALE MUSCLE DEFINATION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013" y="2821859"/>
            <a:ext cx="866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ALEX BANDA </a:t>
            </a:r>
            <a:r>
              <a:rPr lang="en-US" sz="3600" dirty="0"/>
              <a:t>– WEIGHT LOSS </a:t>
            </a:r>
            <a:r>
              <a:rPr lang="en-US" sz="3600" dirty="0" smtClean="0"/>
              <a:t>% -.57%</a:t>
            </a:r>
            <a:br>
              <a:rPr lang="en-US" sz="3600" dirty="0" smtClean="0"/>
            </a:br>
            <a:r>
              <a:rPr lang="en-US" sz="3600" dirty="0" smtClean="0"/>
              <a:t> -1.00 LBS</a:t>
            </a:r>
            <a:r>
              <a:rPr lang="en-US" sz="3600" dirty="0"/>
              <a:t>.   BODY FAT LOSS – </a:t>
            </a:r>
            <a:r>
              <a:rPr lang="en-US" sz="3600" dirty="0" smtClean="0"/>
              <a:t>7.30%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55343" y="4676406"/>
            <a:ext cx="976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J.T. FIELDS– WEIGHT LOSS % - 1.13%</a:t>
            </a:r>
          </a:p>
          <a:p>
            <a:pPr algn="ctr"/>
            <a:r>
              <a:rPr lang="en-US" sz="3600" dirty="0" smtClean="0"/>
              <a:t>-1.60 LBS.   BODY FAT LOSS – 2.90%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76284" y="5785886"/>
            <a:ext cx="11351242" cy="1072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32" y="20346"/>
            <a:ext cx="2587574" cy="4600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40" y="0"/>
            <a:ext cx="2729047" cy="464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723679"/>
            <a:ext cx="19630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HAROLD CROW</a:t>
            </a:r>
            <a:br>
              <a:rPr lang="en-US" sz="2400" dirty="0" smtClean="0"/>
            </a:br>
            <a:r>
              <a:rPr lang="en-US" sz="2000" dirty="0" smtClean="0"/>
              <a:t>3RD PLACE</a:t>
            </a:r>
          </a:p>
          <a:p>
            <a:pPr algn="ctr"/>
            <a:r>
              <a:rPr lang="en-US" dirty="0" smtClean="0"/>
              <a:t>MALE</a:t>
            </a:r>
            <a:br>
              <a:rPr lang="en-US" dirty="0" smtClean="0"/>
            </a:br>
            <a:r>
              <a:rPr lang="en-US" dirty="0" smtClean="0"/>
              <a:t>MUSCLE DEFINITION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0"/>
            <a:ext cx="2560688" cy="4552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43" y="2698350"/>
            <a:ext cx="2109001" cy="4159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96" y="2698350"/>
            <a:ext cx="2696523" cy="40957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239" y="2656796"/>
            <a:ext cx="2067135" cy="417884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348533" y="5654106"/>
            <a:ext cx="9657741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8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7104" y="215623"/>
            <a:ext cx="38289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/>
              <a:t> </a:t>
            </a:r>
            <a:r>
              <a:rPr lang="en-US" sz="2400" dirty="0" smtClean="0"/>
              <a:t>PLACE WEIGHT LOSS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DANIEL RASBAND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WEIGHT LOSS – 21.80 lbs.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WEIGHT LOSS % - 10.28%</a:t>
            </a:r>
          </a:p>
          <a:p>
            <a:pPr algn="ctr"/>
            <a:r>
              <a:rPr lang="en-US" sz="2400" dirty="0" smtClean="0"/>
              <a:t>BODY FAT LOSS – 2.60%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7" y="1500185"/>
            <a:ext cx="6858000" cy="3857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65" y="-1"/>
            <a:ext cx="3772835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882268" y="3593712"/>
            <a:ext cx="4505349" cy="29708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Weight-Loss Claimer: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Consumers who use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Herbalife</a:t>
            </a: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®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72" y="93391"/>
            <a:ext cx="2251039" cy="4133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93" y="93391"/>
            <a:ext cx="2901723" cy="4340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60765" y="4739754"/>
            <a:ext cx="26204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CORY GRAY</a:t>
            </a:r>
            <a:br>
              <a:rPr lang="en-US" sz="2400" dirty="0" smtClean="0"/>
            </a:br>
            <a:r>
              <a:rPr lang="en-US" sz="2400" dirty="0" smtClean="0"/>
              <a:t>2ND</a:t>
            </a:r>
            <a:r>
              <a:rPr lang="en-US" sz="2000" dirty="0" smtClean="0"/>
              <a:t> PLACE</a:t>
            </a:r>
          </a:p>
          <a:p>
            <a:pPr algn="ctr"/>
            <a:r>
              <a:rPr lang="en-US" dirty="0" smtClean="0"/>
              <a:t>MALE</a:t>
            </a:r>
            <a:br>
              <a:rPr lang="en-US" dirty="0" smtClean="0"/>
            </a:br>
            <a:r>
              <a:rPr lang="en-US" dirty="0" smtClean="0"/>
              <a:t>MUSCLE DEFINITION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69"/>
            <a:ext cx="2633948" cy="4263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20" y="2423652"/>
            <a:ext cx="2483573" cy="4434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45" y="2423653"/>
            <a:ext cx="2593471" cy="4434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252" y="2391842"/>
            <a:ext cx="2300748" cy="4466158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564214" y="5654106"/>
            <a:ext cx="9418096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13" y="205853"/>
            <a:ext cx="2324100" cy="453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94" y="150552"/>
            <a:ext cx="2790825" cy="4438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739754"/>
            <a:ext cx="20916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KNIGIAN BELL</a:t>
            </a:r>
            <a:br>
              <a:rPr lang="en-US" sz="2400" dirty="0" smtClean="0"/>
            </a:br>
            <a:r>
              <a:rPr lang="en-US" sz="2400" dirty="0" smtClean="0"/>
              <a:t>1ST</a:t>
            </a:r>
            <a:r>
              <a:rPr lang="en-US" sz="2000" dirty="0" smtClean="0"/>
              <a:t> PLACE</a:t>
            </a:r>
          </a:p>
          <a:p>
            <a:pPr algn="ctr"/>
            <a:r>
              <a:rPr lang="en-US" dirty="0" smtClean="0"/>
              <a:t>MALE</a:t>
            </a:r>
            <a:br>
              <a:rPr lang="en-US" dirty="0" smtClean="0"/>
            </a:br>
            <a:r>
              <a:rPr lang="en-US" dirty="0" smtClean="0"/>
              <a:t>MUSCLE DEFINATION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84"/>
            <a:ext cx="2628900" cy="4400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02" y="2726293"/>
            <a:ext cx="2656162" cy="4026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73" y="2369877"/>
            <a:ext cx="2641114" cy="4488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604" y="2417502"/>
            <a:ext cx="2433366" cy="448873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56817" y="5654106"/>
            <a:ext cx="9849458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2" y="141940"/>
            <a:ext cx="10058400" cy="236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3568652"/>
            <a:ext cx="10785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gerian" panose="04020705040A02060702" pitchFamily="82" charset="0"/>
              </a:rPr>
              <a:t>BTC - MARCH 2015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078" y="4663088"/>
            <a:ext cx="9969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smtClean="0">
                <a:solidFill>
                  <a:srgbClr val="00B050"/>
                </a:solidFill>
              </a:rPr>
              <a:t>GRAND CHAMPION!!</a:t>
            </a:r>
            <a:endParaRPr lang="en-US" sz="72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1406769" y="1122363"/>
            <a:ext cx="117231" cy="10353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30769" y="337533"/>
            <a:ext cx="2652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KIM</a:t>
            </a:r>
          </a:p>
          <a:p>
            <a:pPr algn="ctr"/>
            <a:r>
              <a:rPr lang="en-US" sz="3200" dirty="0" smtClean="0"/>
              <a:t>WHITEHEAD</a:t>
            </a:r>
          </a:p>
          <a:p>
            <a:pPr algn="ctr"/>
            <a:r>
              <a:rPr lang="en-US" sz="3200" dirty="0" smtClean="0"/>
              <a:t>BEFORE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69" y="1742742"/>
            <a:ext cx="2921008" cy="5115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82529" cy="4193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45" y="114823"/>
            <a:ext cx="3217561" cy="5731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275" y="2096595"/>
            <a:ext cx="2892439" cy="478717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93645" y="5654106"/>
            <a:ext cx="9860672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0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05" y="1636225"/>
            <a:ext cx="2668256" cy="5266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625" y="1725539"/>
            <a:ext cx="3119668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48" y="5142271"/>
            <a:ext cx="2694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WOW </a:t>
            </a:r>
          </a:p>
          <a:p>
            <a:pPr algn="ctr"/>
            <a:r>
              <a:rPr lang="en-US" sz="2400" dirty="0" smtClean="0"/>
              <a:t>KIM WHITEHEAD</a:t>
            </a:r>
          </a:p>
          <a:p>
            <a:pPr algn="ctr"/>
            <a:r>
              <a:rPr lang="en-US" sz="2400" dirty="0" smtClean="0"/>
              <a:t>AFTER!!!!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61" y="98719"/>
            <a:ext cx="3019418" cy="5643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56"/>
            <a:ext cx="3316954" cy="489161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684037" y="5654106"/>
            <a:ext cx="9106556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27" y="-21419"/>
            <a:ext cx="2355564" cy="4125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3103" cy="4103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21" y="2738177"/>
            <a:ext cx="2795008" cy="4119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88" y="2718080"/>
            <a:ext cx="2097505" cy="4139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93" y="-120581"/>
            <a:ext cx="2303598" cy="4103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86" y="2738177"/>
            <a:ext cx="2203114" cy="41198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580" y="4320791"/>
            <a:ext cx="1507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KIM</a:t>
            </a:r>
          </a:p>
          <a:p>
            <a:r>
              <a:rPr lang="en-US" dirty="0" smtClean="0"/>
              <a:t>WHITEHEAD</a:t>
            </a:r>
          </a:p>
          <a:p>
            <a:r>
              <a:rPr lang="en-US" dirty="0" smtClean="0"/>
              <a:t>LOST </a:t>
            </a:r>
          </a:p>
          <a:p>
            <a:r>
              <a:rPr lang="en-US" dirty="0" smtClean="0"/>
              <a:t>24.20 LBS</a:t>
            </a:r>
          </a:p>
          <a:p>
            <a:r>
              <a:rPr lang="en-US" dirty="0" smtClean="0"/>
              <a:t>12.30% BF</a:t>
            </a:r>
          </a:p>
          <a:p>
            <a:r>
              <a:rPr lang="en-US" dirty="0" smtClean="0"/>
              <a:t>WEIGHT LOSS %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94991" y="5654106"/>
            <a:ext cx="9811283" cy="120389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7103" y="359371"/>
            <a:ext cx="4092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2nd PLACE WEIGHT LOSS</a:t>
            </a:r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BRIAN PLEASANT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WEIGHT LOSS – 39.00 lbs.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WEIGHT LOSS % - 11.48%</a:t>
            </a:r>
          </a:p>
          <a:p>
            <a:pPr algn="ctr"/>
            <a:r>
              <a:rPr lang="en-US" sz="2400" dirty="0" smtClean="0"/>
              <a:t>BODY FAT LOSS – 2.00%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85" y="0"/>
            <a:ext cx="378770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55" y="0"/>
            <a:ext cx="3448745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34339" y="3593712"/>
            <a:ext cx="4529314" cy="29708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Weight-Loss Claimer: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Consumers who use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Herbalife</a:t>
            </a: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®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6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7105" y="215623"/>
            <a:ext cx="3613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PLACE WEIGHT LOSS</a:t>
            </a:r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FIDEL RAMOS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WEIGHT LOSS – 29.40 lbs.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WEIGHT LOSS % - 13.40%</a:t>
            </a:r>
          </a:p>
          <a:p>
            <a:pPr algn="ctr"/>
            <a:r>
              <a:rPr lang="en-US" sz="2400" dirty="0" smtClean="0"/>
              <a:t>BODY FAT LOSS – 8.30%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76" y="0"/>
            <a:ext cx="3857625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97950" y="3593712"/>
            <a:ext cx="3930197" cy="29708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Weight-Loss Claimer: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Consumers who use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Herbalife</a:t>
            </a: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®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1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2" y="141940"/>
            <a:ext cx="10058400" cy="236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484" y="3480618"/>
            <a:ext cx="1052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gerian" panose="04020705040A02060702" pitchFamily="82" charset="0"/>
              </a:rPr>
              <a:t>BTC -  MARCH 2015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580" y="4126949"/>
            <a:ext cx="99699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/>
              <a:t>FEMALE WEIGHT LOSS</a:t>
            </a:r>
          </a:p>
          <a:p>
            <a:pPr algn="ctr"/>
            <a:r>
              <a:rPr lang="en-US" sz="4800" dirty="0" smtClean="0"/>
              <a:t>(Based solely on Weight Loss %)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607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72274" y="4595149"/>
            <a:ext cx="9664860" cy="1180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7306" y="2939970"/>
            <a:ext cx="8380071" cy="1082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46" y="259927"/>
            <a:ext cx="6213988" cy="1458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9703" y="2094271"/>
            <a:ext cx="929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HONORABLE MENTION – FEMALE WEIGHT LOSS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013" y="2821859"/>
            <a:ext cx="866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DELIA CASTILLO </a:t>
            </a:r>
            <a:r>
              <a:rPr lang="en-US" sz="3600" dirty="0"/>
              <a:t>– WEIGHT LOSS </a:t>
            </a:r>
            <a:r>
              <a:rPr lang="en-US" sz="3600" dirty="0" smtClean="0"/>
              <a:t>% - 9.42%</a:t>
            </a:r>
            <a:endParaRPr lang="en-US" sz="3600" dirty="0"/>
          </a:p>
          <a:p>
            <a:pPr algn="ctr"/>
            <a:r>
              <a:rPr lang="en-US" sz="3600" dirty="0" smtClean="0"/>
              <a:t>16.20 </a:t>
            </a:r>
            <a:r>
              <a:rPr lang="en-US" sz="3600" dirty="0"/>
              <a:t>LBS.   BODY FAT LOSS – </a:t>
            </a:r>
            <a:r>
              <a:rPr lang="en-US" sz="3600" dirty="0" smtClean="0"/>
              <a:t>3.00%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55343" y="4676406"/>
            <a:ext cx="976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LAURA BETH PLEASANT – WEIGHT LOSS % - 10.33%</a:t>
            </a:r>
          </a:p>
          <a:p>
            <a:pPr algn="ctr"/>
            <a:r>
              <a:rPr lang="en-US" sz="3600" dirty="0" smtClean="0"/>
              <a:t>21.60 LBS.   BODY FAT LOSS – 3.90%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4426" y="5785886"/>
            <a:ext cx="11163099" cy="1072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Weight-Loss Claimer: Consumers who use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</a:rPr>
              <a:t>Herbalife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charset="0"/>
              </a:rPr>
              <a:t>®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1633" y="311455"/>
            <a:ext cx="36870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3RD PLACE WEIGHT LOSS</a:t>
            </a:r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BRENDA BUFKIN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WEIGHT LOSS – 16.80 lbs.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WEIGHT LOSS % - 11.52%</a:t>
            </a:r>
          </a:p>
          <a:p>
            <a:pPr algn="ctr"/>
            <a:r>
              <a:rPr lang="en-US" sz="2400" dirty="0" smtClean="0"/>
              <a:t>BODY FAT LOSS – 4.40%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09975" cy="666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82" y="0"/>
            <a:ext cx="3989618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906233" y="3593712"/>
            <a:ext cx="3882268" cy="29708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Weight-Loss Claimer: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Consumers who use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Herbalife</a:t>
            </a: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®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Formula 1 twice per day as part of a healthy lifestyle can generally expect to lose around 0.5 to 1 pound per week. Participants in a 12-week, single-blind study used Formula 1 twice per day (once as a meal and once as a snack) with a reduced- calorie diet and a goal of 30 minutes of exercise per day. Participants followed either a high-protein diet or a standard protein diet. Participants in both groups lost about 8.5 pounds.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3874</Words>
  <Application>Microsoft Office PowerPoint</Application>
  <PresentationFormat>Widescreen</PresentationFormat>
  <Paragraphs>235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Algerian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Erhardt</dc:creator>
  <cp:lastModifiedBy>Charlotte Erhardt</cp:lastModifiedBy>
  <cp:revision>140</cp:revision>
  <cp:lastPrinted>2015-03-21T03:33:36Z</cp:lastPrinted>
  <dcterms:created xsi:type="dcterms:W3CDTF">2015-03-20T00:19:42Z</dcterms:created>
  <dcterms:modified xsi:type="dcterms:W3CDTF">2015-03-27T21:07:26Z</dcterms:modified>
</cp:coreProperties>
</file>